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embeddedFontLst>
    <p:embeddedFont>
      <p:font typeface="Montserrat Light"/>
      <p:regular r:id="rId48"/>
      <p:bold r:id="rId49"/>
      <p:italic r:id="rId50"/>
      <p:boldItalic r:id="rId51"/>
    </p:embeddedFont>
    <p:embeddedFont>
      <p:font typeface="DM Serif Display"/>
      <p:regular r:id="rId52"/>
      <p: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4" roundtripDataSignature="AMtx7mjGLlT8cjFWmJbs2DW4dq7I/+D5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Light-regular.fntdata"/><Relationship Id="rId47" Type="http://schemas.openxmlformats.org/officeDocument/2006/relationships/slide" Target="slides/slide43.xml"/><Relationship Id="rId49" Type="http://schemas.openxmlformats.org/officeDocument/2006/relationships/font" Target="fonts/Montserrat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Light-boldItalic.fntdata"/><Relationship Id="rId50" Type="http://schemas.openxmlformats.org/officeDocument/2006/relationships/font" Target="fonts/MontserratLight-italic.fntdata"/><Relationship Id="rId53" Type="http://schemas.openxmlformats.org/officeDocument/2006/relationships/font" Target="fonts/DMSerifDisplay-italic.fntdata"/><Relationship Id="rId52" Type="http://schemas.openxmlformats.org/officeDocument/2006/relationships/font" Target="fonts/DMSerifDisplay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f6974c1c3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29f6974c1c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33df6178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33df6178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a33df6178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c604094e5_3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c604094e5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ec604094e5_3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c604094e5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c604094e5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ec604094e5_3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f6974c1c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29f6974c1c3_1_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c69b2898a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1ec69b2898a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c604094e5_5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c604094e5_5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ec604094e5_5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c604094e5_5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c604094e5_5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ec604094e5_5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c604094e5_5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c604094e5_5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ec604094e5_5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c604094e5_6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c604094e5_6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ec604094e5_6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f6974c1c3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9f6974c1c3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9f6974c1c3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c604094e5_6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1ec604094e5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f6974c1c3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9f6974c1c3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9f6974c1c3_1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f6974c1c3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9f6974c1c3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9f6974c1c3_1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c604094e5_5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ec604094e5_5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1ec604094e5_5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f6974c1c3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9f6974c1c3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29f6974c1c3_1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c604094e5_5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ec604094e5_5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1ec604094e5_5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f6974c1c3_1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29f6974c1c3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f6974c1c3_1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9f6974c1c3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c604094e5_5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1ec604094e5_5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f6974c1c3_1_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9f6974c1c3_1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fa78a54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9" name="Google Shape;299;g29fa78a547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c604094e5_6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ec604094e5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ef03ef4d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9ef03ef4d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5a0e1f5b2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95a0e1f5b2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ef03ef4d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ef03ef4d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9ef03ef4d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ef03ef4db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ef03ef4db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9ef03ef4db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f6974c1c3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9f6974c1c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ef03ef4db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ef03ef4d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9ef03ef4db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ef03ef4d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9ef03ef4d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9ef03ef4db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f6974c1c3_1_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29f6974c1c3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f6974c1c3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9f6974c1c3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6974c1c3_1_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29f6974c1c3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c604094e5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c604094e5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ec604094e5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c604094e5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c604094e5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ec604094e5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ec604094e5_1_633"/>
          <p:cNvSpPr/>
          <p:nvPr/>
        </p:nvSpPr>
        <p:spPr>
          <a:xfrm>
            <a:off x="0" y="12720"/>
            <a:ext cx="12192254" cy="684530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g1ec604094e5_1_633"/>
          <p:cNvSpPr txBox="1"/>
          <p:nvPr>
            <p:ph type="ctrTitle"/>
          </p:nvPr>
        </p:nvSpPr>
        <p:spPr>
          <a:xfrm>
            <a:off x="1584967" y="3173600"/>
            <a:ext cx="9021900" cy="224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c604094e5_1_674"/>
          <p:cNvSpPr/>
          <p:nvPr/>
        </p:nvSpPr>
        <p:spPr>
          <a:xfrm>
            <a:off x="0" y="12720"/>
            <a:ext cx="12192254" cy="684530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g1ec604094e5_1_674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c604094e5_1_677"/>
          <p:cNvSpPr/>
          <p:nvPr/>
        </p:nvSpPr>
        <p:spPr>
          <a:xfrm>
            <a:off x="0" y="12720"/>
            <a:ext cx="12192254" cy="684530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1ec604094e5_1_677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2">
  <p:cSld name="BLANK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c604094e5_1_680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g1ec604094e5_1_680"/>
          <p:cNvSpPr/>
          <p:nvPr/>
        </p:nvSpPr>
        <p:spPr>
          <a:xfrm>
            <a:off x="0" y="0"/>
            <a:ext cx="12192254" cy="68580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3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c604094e5_1_683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g1ec604094e5_1_683"/>
          <p:cNvSpPr/>
          <p:nvPr/>
        </p:nvSpPr>
        <p:spPr>
          <a:xfrm flipH="1" rot="5400000">
            <a:off x="-328722" y="330507"/>
            <a:ext cx="6858143" cy="621211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c604094e5_1_686"/>
          <p:cNvSpPr/>
          <p:nvPr/>
        </p:nvSpPr>
        <p:spPr>
          <a:xfrm>
            <a:off x="3913088" y="0"/>
            <a:ext cx="8285480" cy="68580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1ec604094e5_1_686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c604094e5_1_68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71" name="Google Shape;71;g1ec604094e5_1_68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2" name="Google Shape;72;g1ec604094e5_1_6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c604094e5_1_6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1ec604094e5_1_6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g1ec604094e5_1_6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1ec604094e5_1_6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1ec604094e5_1_6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ec604094e5_1_636"/>
          <p:cNvSpPr/>
          <p:nvPr/>
        </p:nvSpPr>
        <p:spPr>
          <a:xfrm>
            <a:off x="0" y="0"/>
            <a:ext cx="12192254" cy="68580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g1ec604094e5_1_636"/>
          <p:cNvSpPr txBox="1"/>
          <p:nvPr>
            <p:ph type="ctrTitle"/>
          </p:nvPr>
        </p:nvSpPr>
        <p:spPr>
          <a:xfrm>
            <a:off x="1584967" y="3171133"/>
            <a:ext cx="9021900" cy="174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9" name="Google Shape;19;g1ec604094e5_1_636"/>
          <p:cNvSpPr txBox="1"/>
          <p:nvPr>
            <p:ph idx="1" type="subTitle"/>
          </p:nvPr>
        </p:nvSpPr>
        <p:spPr>
          <a:xfrm>
            <a:off x="1584967" y="5040404"/>
            <a:ext cx="9021900" cy="3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ec604094e5_1_640"/>
          <p:cNvSpPr/>
          <p:nvPr/>
        </p:nvSpPr>
        <p:spPr>
          <a:xfrm rot="5400000">
            <a:off x="2668835" y="-2639930"/>
            <a:ext cx="6856235" cy="12190095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g1ec604094e5_1_640"/>
          <p:cNvSpPr txBox="1"/>
          <p:nvPr>
            <p:ph idx="1" type="body"/>
          </p:nvPr>
        </p:nvSpPr>
        <p:spPr>
          <a:xfrm>
            <a:off x="1584967" y="1642400"/>
            <a:ext cx="9021900" cy="35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533400" lvl="0" marL="457200" rtl="0">
              <a:spcBef>
                <a:spcPts val="800"/>
              </a:spcBef>
              <a:spcAft>
                <a:spcPts val="0"/>
              </a:spcAft>
              <a:buSzPts val="4800"/>
              <a:buFont typeface="DM Serif Display"/>
              <a:buChar char="╺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-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-533400" lvl="2" marL="1371600" rtl="0"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⬞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-533400" lvl="3" marL="1828800" rtl="0"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-533400" lvl="4" marL="2286000" rtl="0"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-533400" lvl="5" marL="2743200" rtl="0"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-533400" lvl="6" marL="3200400" rtl="0"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-533400" lvl="7" marL="3657600" rtl="0"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-533400" lvl="8" marL="4114800" rtl="0">
              <a:spcBef>
                <a:spcPts val="0"/>
              </a:spcBef>
              <a:spcAft>
                <a:spcPts val="0"/>
              </a:spcAft>
              <a:buSzPts val="48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3" name="Google Shape;23;g1ec604094e5_1_640"/>
          <p:cNvSpPr txBox="1"/>
          <p:nvPr/>
        </p:nvSpPr>
        <p:spPr>
          <a:xfrm>
            <a:off x="1007984" y="1575702"/>
            <a:ext cx="6177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8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4" name="Google Shape;24;g1ec604094e5_1_640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ec604094e5_1_645"/>
          <p:cNvSpPr/>
          <p:nvPr/>
        </p:nvSpPr>
        <p:spPr>
          <a:xfrm>
            <a:off x="3913088" y="0"/>
            <a:ext cx="8285480" cy="68580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g1ec604094e5_1_645"/>
          <p:cNvSpPr txBox="1"/>
          <p:nvPr>
            <p:ph type="title"/>
          </p:nvPr>
        </p:nvSpPr>
        <p:spPr>
          <a:xfrm>
            <a:off x="1584967" y="1371833"/>
            <a:ext cx="9021900" cy="209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/>
        </p:txBody>
      </p:sp>
      <p:sp>
        <p:nvSpPr>
          <p:cNvPr id="28" name="Google Shape;28;g1ec604094e5_1_645"/>
          <p:cNvSpPr txBox="1"/>
          <p:nvPr>
            <p:ph idx="1" type="body"/>
          </p:nvPr>
        </p:nvSpPr>
        <p:spPr>
          <a:xfrm>
            <a:off x="1584967" y="3802567"/>
            <a:ext cx="9021900" cy="20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Font typeface="Montserrat Light"/>
              <a:buChar char="╺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Font typeface="Montserrat Light"/>
              <a:buChar char="-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⬞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●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○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■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●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○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■"/>
              <a:defRPr sz="21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9" name="Google Shape;29;g1ec604094e5_1_645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ec604094e5_1_650"/>
          <p:cNvSpPr/>
          <p:nvPr/>
        </p:nvSpPr>
        <p:spPr>
          <a:xfrm>
            <a:off x="3913088" y="0"/>
            <a:ext cx="8285480" cy="68580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1ec604094e5_1_650"/>
          <p:cNvSpPr txBox="1"/>
          <p:nvPr>
            <p:ph type="title"/>
          </p:nvPr>
        </p:nvSpPr>
        <p:spPr>
          <a:xfrm>
            <a:off x="1584967" y="1371833"/>
            <a:ext cx="9021900" cy="209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/>
        </p:txBody>
      </p:sp>
      <p:sp>
        <p:nvSpPr>
          <p:cNvPr id="33" name="Google Shape;33;g1ec604094e5_1_650"/>
          <p:cNvSpPr txBox="1"/>
          <p:nvPr>
            <p:ph idx="1" type="body"/>
          </p:nvPr>
        </p:nvSpPr>
        <p:spPr>
          <a:xfrm>
            <a:off x="1584966" y="3802567"/>
            <a:ext cx="4244700" cy="20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>
              <a:spcBef>
                <a:spcPts val="800"/>
              </a:spcBef>
              <a:spcAft>
                <a:spcPts val="0"/>
              </a:spcAft>
              <a:buSzPts val="1900"/>
              <a:buChar char="╺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 sz="1900"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⬞"/>
              <a:defRPr sz="1900"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4" name="Google Shape;34;g1ec604094e5_1_650"/>
          <p:cNvSpPr txBox="1"/>
          <p:nvPr>
            <p:ph idx="2" type="body"/>
          </p:nvPr>
        </p:nvSpPr>
        <p:spPr>
          <a:xfrm>
            <a:off x="6362352" y="3802567"/>
            <a:ext cx="4244700" cy="20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>
              <a:spcBef>
                <a:spcPts val="800"/>
              </a:spcBef>
              <a:spcAft>
                <a:spcPts val="0"/>
              </a:spcAft>
              <a:buSzPts val="1900"/>
              <a:buChar char="╺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 sz="1900"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⬞"/>
              <a:defRPr sz="1900"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g1ec604094e5_1_650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ec604094e5_1_656"/>
          <p:cNvSpPr/>
          <p:nvPr/>
        </p:nvSpPr>
        <p:spPr>
          <a:xfrm>
            <a:off x="3913088" y="0"/>
            <a:ext cx="8285480" cy="68580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g1ec604094e5_1_656"/>
          <p:cNvSpPr txBox="1"/>
          <p:nvPr>
            <p:ph type="title"/>
          </p:nvPr>
        </p:nvSpPr>
        <p:spPr>
          <a:xfrm>
            <a:off x="1584967" y="1371833"/>
            <a:ext cx="9021900" cy="209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/>
        </p:txBody>
      </p:sp>
      <p:sp>
        <p:nvSpPr>
          <p:cNvPr id="39" name="Google Shape;39;g1ec604094e5_1_656"/>
          <p:cNvSpPr txBox="1"/>
          <p:nvPr>
            <p:ph idx="1" type="body"/>
          </p:nvPr>
        </p:nvSpPr>
        <p:spPr>
          <a:xfrm>
            <a:off x="1584967" y="3802567"/>
            <a:ext cx="2708700" cy="20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800"/>
              </a:spcBef>
              <a:spcAft>
                <a:spcPts val="0"/>
              </a:spcAft>
              <a:buSzPts val="1600"/>
              <a:buChar char="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⬞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g1ec604094e5_1_656"/>
          <p:cNvSpPr txBox="1"/>
          <p:nvPr>
            <p:ph idx="2" type="body"/>
          </p:nvPr>
        </p:nvSpPr>
        <p:spPr>
          <a:xfrm>
            <a:off x="4698737" y="3802567"/>
            <a:ext cx="2708700" cy="20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800"/>
              </a:spcBef>
              <a:spcAft>
                <a:spcPts val="0"/>
              </a:spcAft>
              <a:buSzPts val="1600"/>
              <a:buChar char="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⬞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g1ec604094e5_1_656"/>
          <p:cNvSpPr txBox="1"/>
          <p:nvPr>
            <p:ph idx="3" type="body"/>
          </p:nvPr>
        </p:nvSpPr>
        <p:spPr>
          <a:xfrm>
            <a:off x="7812507" y="3802567"/>
            <a:ext cx="2708700" cy="20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800"/>
              </a:spcBef>
              <a:spcAft>
                <a:spcPts val="0"/>
              </a:spcAft>
              <a:buSzPts val="1600"/>
              <a:buChar char="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⬞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g1ec604094e5_1_656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c604094e5_1_663"/>
          <p:cNvSpPr/>
          <p:nvPr/>
        </p:nvSpPr>
        <p:spPr>
          <a:xfrm>
            <a:off x="3913088" y="0"/>
            <a:ext cx="8285480" cy="68580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1ec604094e5_1_663"/>
          <p:cNvSpPr txBox="1"/>
          <p:nvPr>
            <p:ph type="title"/>
          </p:nvPr>
        </p:nvSpPr>
        <p:spPr>
          <a:xfrm>
            <a:off x="1584967" y="1397700"/>
            <a:ext cx="9021900" cy="63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g1ec604094e5_1_663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ec604094e5_1_667"/>
          <p:cNvSpPr/>
          <p:nvPr/>
        </p:nvSpPr>
        <p:spPr>
          <a:xfrm rot="-5400000">
            <a:off x="5662582" y="330507"/>
            <a:ext cx="6858143" cy="621211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1ec604094e5_1_667"/>
          <p:cNvSpPr txBox="1"/>
          <p:nvPr>
            <p:ph idx="1" type="body"/>
          </p:nvPr>
        </p:nvSpPr>
        <p:spPr>
          <a:xfrm>
            <a:off x="1584967" y="5468667"/>
            <a:ext cx="90219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50" name="Google Shape;50;g1ec604094e5_1_667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1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ec604094e5_1_671"/>
          <p:cNvSpPr/>
          <p:nvPr/>
        </p:nvSpPr>
        <p:spPr>
          <a:xfrm>
            <a:off x="0" y="12720"/>
            <a:ext cx="12192254" cy="6845300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g1ec604094e5_1_671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ec604094e5_1_629"/>
          <p:cNvSpPr txBox="1"/>
          <p:nvPr>
            <p:ph type="title"/>
          </p:nvPr>
        </p:nvSpPr>
        <p:spPr>
          <a:xfrm>
            <a:off x="1584967" y="1371833"/>
            <a:ext cx="90219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M Serif Display"/>
              <a:buNone/>
              <a:defRPr sz="8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1" name="Google Shape;11;g1ec604094e5_1_629"/>
          <p:cNvSpPr txBox="1"/>
          <p:nvPr>
            <p:ph idx="1" type="body"/>
          </p:nvPr>
        </p:nvSpPr>
        <p:spPr>
          <a:xfrm>
            <a:off x="1584967" y="3802567"/>
            <a:ext cx="90219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Light"/>
              <a:buChar char="╺"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19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 Light"/>
              <a:buChar char="-"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19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⬞"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19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●"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19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○"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19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■"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19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●"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19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○"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19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 Light"/>
              <a:buChar char="■"/>
              <a:defRPr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" name="Google Shape;12;g1ec604094e5_1_629"/>
          <p:cNvSpPr txBox="1"/>
          <p:nvPr>
            <p:ph idx="12" type="sldNum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7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r">
              <a:buNone/>
              <a:defRPr sz="17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r">
              <a:buNone/>
              <a:defRPr sz="17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r">
              <a:buNone/>
              <a:defRPr sz="17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r">
              <a:buNone/>
              <a:defRPr sz="17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r">
              <a:buNone/>
              <a:defRPr sz="17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r">
              <a:buNone/>
              <a:defRPr sz="17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r">
              <a:buNone/>
              <a:defRPr sz="17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r">
              <a:buNone/>
              <a:defRPr sz="17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DTwGzsKIxxHDfh_AnxNSvW8j7E5CTxuz/view" TargetMode="External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Relationship Id="rId4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8.png"/><Relationship Id="rId6" Type="http://schemas.openxmlformats.org/officeDocument/2006/relationships/image" Target="../media/image5.jpg"/><Relationship Id="rId7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f6974c1c3_1_0"/>
          <p:cNvSpPr txBox="1"/>
          <p:nvPr>
            <p:ph type="ctrTitle"/>
          </p:nvPr>
        </p:nvSpPr>
        <p:spPr>
          <a:xfrm>
            <a:off x="1524000" y="1122380"/>
            <a:ext cx="91440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i="0" lang="en-US" sz="5400" u="none" cap="none" strike="noStrike">
                <a:solidFill>
                  <a:schemeClr val="dk2"/>
                </a:solidFill>
              </a:rPr>
              <a:t>Portable Ultrasound Device (PUD) for Coda-Wave Interferometry</a:t>
            </a:r>
            <a:br>
              <a:rPr i="0" lang="en-US" sz="5400" u="none" cap="none" strike="noStrike">
                <a:solidFill>
                  <a:schemeClr val="dk2"/>
                </a:solidFill>
              </a:rPr>
            </a:br>
            <a:endParaRPr sz="5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 sz="5400">
                <a:solidFill>
                  <a:schemeClr val="dk2"/>
                </a:solidFill>
              </a:rPr>
              <a:t>Final Demo</a:t>
            </a:r>
            <a:endParaRPr sz="5400">
              <a:solidFill>
                <a:schemeClr val="dk2"/>
              </a:solidFill>
            </a:endParaRPr>
          </a:p>
        </p:txBody>
      </p:sp>
      <p:sp>
        <p:nvSpPr>
          <p:cNvPr id="84" name="Google Shape;84;g29f6974c1c3_1_0"/>
          <p:cNvSpPr txBox="1"/>
          <p:nvPr>
            <p:ph idx="1" type="subTitle"/>
          </p:nvPr>
        </p:nvSpPr>
        <p:spPr>
          <a:xfrm>
            <a:off x="1524000" y="48577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864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i="0" lang="en-US" sz="2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Prepared by Michael Kisellus, Christopher Coppedge, </a:t>
            </a:r>
            <a:endParaRPr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i="0" lang="en-US" sz="2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Leyton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Foxworthy, Matthew Baker, Kyle Fox</a:t>
            </a:r>
            <a:endParaRPr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864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i="0" lang="en-US" sz="2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Product owner</a:t>
            </a:r>
            <a:r>
              <a:rPr i="0" lang="en-US" sz="252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2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20">
                <a:latin typeface="Times New Roman"/>
                <a:ea typeface="Times New Roman"/>
                <a:cs typeface="Times New Roman"/>
                <a:sym typeface="Times New Roman"/>
              </a:rPr>
              <a:t>Dr. Brown</a:t>
            </a:r>
            <a:endParaRPr i="0" sz="112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07 DEC </a:t>
            </a:r>
            <a:r>
              <a:rPr i="0" lang="en-US" sz="2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a33df61782_0_0" title="Untitled video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600" y="508500"/>
            <a:ext cx="8195550" cy="61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a33df61782_0_0"/>
          <p:cNvSpPr txBox="1"/>
          <p:nvPr/>
        </p:nvSpPr>
        <p:spPr>
          <a:xfrm>
            <a:off x="209475" y="314225"/>
            <a:ext cx="22728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Demo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c604094e5_3_13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System: High Voltage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62" name="Google Shape;162;g1ec604094e5_3_13"/>
          <p:cNvPicPr preferRelativeResize="0"/>
          <p:nvPr/>
        </p:nvPicPr>
        <p:blipFill rotWithShape="1">
          <a:blip r:embed="rId3">
            <a:alphaModFix/>
          </a:blip>
          <a:srcRect b="42574" l="30569" r="15411" t="0"/>
          <a:stretch/>
        </p:blipFill>
        <p:spPr>
          <a:xfrm>
            <a:off x="4300150" y="1586649"/>
            <a:ext cx="7241051" cy="49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c604094e5_3_18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System: High Voltage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69" name="Google Shape;169;g1ec604094e5_3_18"/>
          <p:cNvPicPr preferRelativeResize="0"/>
          <p:nvPr/>
        </p:nvPicPr>
        <p:blipFill rotWithShape="1">
          <a:blip r:embed="rId3">
            <a:alphaModFix/>
          </a:blip>
          <a:srcRect b="0" l="13198" r="9706" t="0"/>
          <a:stretch/>
        </p:blipFill>
        <p:spPr>
          <a:xfrm rot="-5400000">
            <a:off x="5501587" y="192789"/>
            <a:ext cx="4712049" cy="814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29f6974c1c3_1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40525"/>
            <a:ext cx="6099121" cy="461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9f6974c1c3_1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4915" y="1340525"/>
            <a:ext cx="6337081" cy="461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9f6974c1c3_1_51"/>
          <p:cNvSpPr txBox="1"/>
          <p:nvPr/>
        </p:nvSpPr>
        <p:spPr>
          <a:xfrm>
            <a:off x="536950" y="5832305"/>
            <a:ext cx="4172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Cover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Moved to show orientation of components.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9f6974c1c3_1_51"/>
          <p:cNvSpPr txBox="1"/>
          <p:nvPr/>
        </p:nvSpPr>
        <p:spPr>
          <a:xfrm>
            <a:off x="6608580" y="5960410"/>
            <a:ext cx="417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Enclosed Airflow Shroud</a:t>
            </a:r>
            <a:endParaRPr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g29f6974c1c3_1_51"/>
          <p:cNvSpPr txBox="1"/>
          <p:nvPr/>
        </p:nvSpPr>
        <p:spPr>
          <a:xfrm>
            <a:off x="988075" y="39800"/>
            <a:ext cx="10149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Cooling System: Physical Design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c69b2898a_3_2"/>
          <p:cNvSpPr txBox="1"/>
          <p:nvPr/>
        </p:nvSpPr>
        <p:spPr>
          <a:xfrm>
            <a:off x="544700" y="5929230"/>
            <a:ext cx="4172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NMB Corp 12VDC, IP55 rated fan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w/EMC2101 Fan Controller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g1ec69b2898a_3_2"/>
          <p:cNvSpPr txBox="1"/>
          <p:nvPr/>
        </p:nvSpPr>
        <p:spPr>
          <a:xfrm>
            <a:off x="6577580" y="5951910"/>
            <a:ext cx="417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Wiring for programming of EMC2101</a:t>
            </a:r>
            <a:endParaRPr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g1ec69b2898a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575" y="1342000"/>
            <a:ext cx="2773074" cy="23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ec69b2898a_3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568" y="3693100"/>
            <a:ext cx="2773075" cy="207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ec69b2898a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644" y="1374775"/>
            <a:ext cx="6335140" cy="441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ec69b2898a_3_2"/>
          <p:cNvSpPr txBox="1"/>
          <p:nvPr/>
        </p:nvSpPr>
        <p:spPr>
          <a:xfrm>
            <a:off x="918325" y="128900"/>
            <a:ext cx="10149900" cy="108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Cooling System: Components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c604094e5_5_5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Software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5" name="Google Shape;195;g1ec604094e5_5_5"/>
          <p:cNvSpPr txBox="1"/>
          <p:nvPr/>
        </p:nvSpPr>
        <p:spPr>
          <a:xfrm>
            <a:off x="1128275" y="1824875"/>
            <a:ext cx="3591000" cy="4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software system includes an autoscript that runs the </a:t>
            </a: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oscilloscope</a:t>
            </a: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recording software, a </a:t>
            </a: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</a:t>
            </a: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system for the RP2040, and user input system to trigger events. In addition, a raspberry pi times the high voltage pulse and sends a 3.3V signal to a mosfet for 500V. Will also send trigger pulse to </a:t>
            </a: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oscilloscope. Also controls status lights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g1ec604094e5_5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800" y="1662850"/>
            <a:ext cx="2879300" cy="28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c604094e5_5_10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DM Serif Display"/>
              <a:buChar char="•"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Tx, Rx, And Control System</a:t>
            </a:r>
            <a:endParaRPr sz="54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3" name="Google Shape;203;g1ec604094e5_5_10"/>
          <p:cNvSpPr txBox="1"/>
          <p:nvPr/>
        </p:nvSpPr>
        <p:spPr>
          <a:xfrm>
            <a:off x="415500" y="1766000"/>
            <a:ext cx="4758300" cy="4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RX/TX System Status: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RX side is assembled with an oscilloscope connected to a minicomputer to record and process data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TX side is a custom electrical circuit that uses a HV </a:t>
            </a: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capacitor</a:t>
            </a: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MOSFET to pulse the transducer 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 is a RP2040 that starts the system, times pulses, and 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g1ec604094e5_5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7850" y="1559225"/>
            <a:ext cx="2667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ec604094e5_5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2900" y="3622875"/>
            <a:ext cx="3814075" cy="28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c604094e5_5_15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Enclosure And Mounting System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12" name="Google Shape;212;g1ec604094e5_5_15"/>
          <p:cNvPicPr preferRelativeResize="0"/>
          <p:nvPr/>
        </p:nvPicPr>
        <p:blipFill rotWithShape="1">
          <a:blip r:embed="rId3">
            <a:alphaModFix/>
          </a:blip>
          <a:srcRect b="0" l="0" r="2238" t="1816"/>
          <a:stretch/>
        </p:blipFill>
        <p:spPr>
          <a:xfrm>
            <a:off x="7580775" y="2593325"/>
            <a:ext cx="3760775" cy="3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ec604094e5_5_15"/>
          <p:cNvSpPr txBox="1"/>
          <p:nvPr/>
        </p:nvSpPr>
        <p:spPr>
          <a:xfrm>
            <a:off x="1112100" y="2182075"/>
            <a:ext cx="61617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Enclosure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 the shelf case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Mounting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Determined next semester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c604094e5_6_4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Parts List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20" name="Google Shape;220;g1ec604094e5_6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100" y="1367575"/>
            <a:ext cx="7395924" cy="46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ec604094e5_6_4"/>
          <p:cNvSpPr txBox="1"/>
          <p:nvPr/>
        </p:nvSpPr>
        <p:spPr>
          <a:xfrm>
            <a:off x="8767425" y="1300450"/>
            <a:ext cx="3002100" cy="4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Some of our delays came from suppliers taking a while to flag our account as tax exempt, which our funding required</a:t>
            </a:r>
            <a:endParaRPr sz="2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f6974c1c3_1_58"/>
          <p:cNvSpPr txBox="1"/>
          <p:nvPr/>
        </p:nvSpPr>
        <p:spPr>
          <a:xfrm>
            <a:off x="416025" y="2837950"/>
            <a:ext cx="300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Front </a:t>
            </a: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</a:t>
            </a:r>
            <a:r>
              <a:rPr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anel </a:t>
            </a: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</a:t>
            </a:r>
            <a:r>
              <a:rPr i="0" lang="en-US" sz="54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ayout </a:t>
            </a:r>
            <a:endParaRPr i="0" sz="54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28" name="Google Shape;228;g29f6974c1c3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950" y="152400"/>
            <a:ext cx="8412205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c604094e5_6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/>
              <a:t>Project Goal</a:t>
            </a:r>
            <a:endParaRPr sz="5400"/>
          </a:p>
        </p:txBody>
      </p:sp>
      <p:sp>
        <p:nvSpPr>
          <p:cNvPr id="90" name="Google Shape;90;g1ec604094e5_6_18"/>
          <p:cNvSpPr txBox="1"/>
          <p:nvPr>
            <p:ph idx="1" type="body"/>
          </p:nvPr>
        </p:nvSpPr>
        <p:spPr>
          <a:xfrm>
            <a:off x="838200" y="1690825"/>
            <a:ext cx="11232900" cy="44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-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Produce a handheld ultrasound inspection device for inspecting a bridge/structural component for faults in the field.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-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This handheld unit gathers and stores test data collected over time (48 to 72 hours).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-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Budget - $2000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Existing commercial solution: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Expensive ($5200)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Is not able to record without an operator present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91" name="Google Shape;91;g1ec604094e5_6_18"/>
          <p:cNvPicPr preferRelativeResize="0"/>
          <p:nvPr/>
        </p:nvPicPr>
        <p:blipFill rotWithShape="1">
          <a:blip r:embed="rId3">
            <a:alphaModFix/>
          </a:blip>
          <a:srcRect b="0" l="6426" r="8676" t="0"/>
          <a:stretch/>
        </p:blipFill>
        <p:spPr>
          <a:xfrm>
            <a:off x="8290600" y="3190201"/>
            <a:ext cx="3256525" cy="33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f6974c1c3_1_69"/>
          <p:cNvSpPr txBox="1"/>
          <p:nvPr/>
        </p:nvSpPr>
        <p:spPr>
          <a:xfrm>
            <a:off x="782600" y="2158325"/>
            <a:ext cx="10173600" cy="4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each component individually for correct resistance, voltage, current, .. etc depending upon the part data sheet specifications.</a:t>
            </a:r>
            <a:endParaRPr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connect components and test systems as a whole for proper operation.</a:t>
            </a:r>
            <a:endParaRPr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9f6974c1c3_1_69"/>
          <p:cNvSpPr txBox="1"/>
          <p:nvPr/>
        </p:nvSpPr>
        <p:spPr>
          <a:xfrm>
            <a:off x="922650" y="321275"/>
            <a:ext cx="100830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ests </a:t>
            </a: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nd </a:t>
            </a: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alidation </a:t>
            </a: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 </a:t>
            </a: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esign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9f6974c1c3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550" y="4391775"/>
            <a:ext cx="4023650" cy="22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f6974c1c3_1_75"/>
          <p:cNvSpPr txBox="1"/>
          <p:nvPr/>
        </p:nvSpPr>
        <p:spPr>
          <a:xfrm>
            <a:off x="642600" y="256005"/>
            <a:ext cx="1090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5400">
                <a:solidFill>
                  <a:schemeClr val="lt1"/>
                </a:solidFill>
              </a:rPr>
              <a:t>H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ow </a:t>
            </a:r>
            <a:r>
              <a:rPr lang="en-US" sz="5400">
                <a:solidFill>
                  <a:schemeClr val="lt1"/>
                </a:solidFill>
              </a:rPr>
              <a:t>T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sz="5400">
                <a:solidFill>
                  <a:schemeClr val="lt1"/>
                </a:solidFill>
              </a:rPr>
              <a:t>P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roduct </a:t>
            </a:r>
            <a:r>
              <a:rPr lang="en-US" sz="5400">
                <a:solidFill>
                  <a:schemeClr val="lt1"/>
                </a:solidFill>
              </a:rPr>
              <a:t>M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eets </a:t>
            </a:r>
            <a:r>
              <a:rPr lang="en-US" sz="5400">
                <a:solidFill>
                  <a:schemeClr val="lt1"/>
                </a:solidFill>
              </a:rPr>
              <a:t>T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sz="5400">
                <a:solidFill>
                  <a:schemeClr val="lt1"/>
                </a:solidFill>
              </a:rPr>
              <a:t>C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ustomer </a:t>
            </a:r>
            <a:r>
              <a:rPr lang="en-US" sz="5400">
                <a:solidFill>
                  <a:schemeClr val="lt1"/>
                </a:solidFill>
              </a:rPr>
              <a:t>N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eeds/</a:t>
            </a:r>
            <a:r>
              <a:rPr lang="en-US" sz="5400">
                <a:solidFill>
                  <a:schemeClr val="lt1"/>
                </a:solidFill>
              </a:rPr>
              <a:t>R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equirements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9f6974c1c3_1_75"/>
          <p:cNvSpPr txBox="1"/>
          <p:nvPr/>
        </p:nvSpPr>
        <p:spPr>
          <a:xfrm>
            <a:off x="518975" y="2397200"/>
            <a:ext cx="113682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PUD is a portable briefcase sized test unit and is easy to use for a single operator through manipulation of 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switch and 3 buttons.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PUD when started by operator initiates testing using a 500v 2μsec pulse test for 50 repetitions then repeating the process over multiple 10-minute intervals for the total test duration. Recording the resulting data on a removable SD card for operator convenience.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g29f6974c1c3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000" y="4574175"/>
            <a:ext cx="2119175" cy="20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9f6974c1c3_1_75"/>
          <p:cNvPicPr preferRelativeResize="0"/>
          <p:nvPr/>
        </p:nvPicPr>
        <p:blipFill rotWithShape="1">
          <a:blip r:embed="rId4">
            <a:alphaModFix/>
          </a:blip>
          <a:srcRect b="11502" l="11287" r="11925" t="30956"/>
          <a:stretch/>
        </p:blipFill>
        <p:spPr>
          <a:xfrm>
            <a:off x="6409050" y="4574175"/>
            <a:ext cx="2817325" cy="20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c604094e5_5_30"/>
          <p:cNvSpPr txBox="1"/>
          <p:nvPr/>
        </p:nvSpPr>
        <p:spPr>
          <a:xfrm>
            <a:off x="642600" y="256005"/>
            <a:ext cx="1090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5400">
                <a:solidFill>
                  <a:schemeClr val="lt1"/>
                </a:solidFill>
              </a:rPr>
              <a:t>H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ow </a:t>
            </a:r>
            <a:r>
              <a:rPr lang="en-US" sz="5400">
                <a:solidFill>
                  <a:schemeClr val="lt1"/>
                </a:solidFill>
              </a:rPr>
              <a:t>T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sz="5400">
                <a:solidFill>
                  <a:schemeClr val="lt1"/>
                </a:solidFill>
              </a:rPr>
              <a:t>P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roduct </a:t>
            </a:r>
            <a:r>
              <a:rPr lang="en-US" sz="5400">
                <a:solidFill>
                  <a:schemeClr val="lt1"/>
                </a:solidFill>
              </a:rPr>
              <a:t>M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eets </a:t>
            </a:r>
            <a:r>
              <a:rPr lang="en-US" sz="5400">
                <a:solidFill>
                  <a:schemeClr val="lt1"/>
                </a:solidFill>
              </a:rPr>
              <a:t>T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sz="5400">
                <a:solidFill>
                  <a:schemeClr val="lt1"/>
                </a:solidFill>
              </a:rPr>
              <a:t>C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ustomer </a:t>
            </a:r>
            <a:r>
              <a:rPr lang="en-US" sz="5400">
                <a:solidFill>
                  <a:schemeClr val="lt1"/>
                </a:solidFill>
              </a:rPr>
              <a:t>N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eeds/</a:t>
            </a:r>
            <a:r>
              <a:rPr lang="en-US" sz="5400">
                <a:solidFill>
                  <a:schemeClr val="lt1"/>
                </a:solidFill>
              </a:rPr>
              <a:t>R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equirements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ec604094e5_5_30"/>
          <p:cNvSpPr txBox="1"/>
          <p:nvPr/>
        </p:nvSpPr>
        <p:spPr>
          <a:xfrm>
            <a:off x="518975" y="2075925"/>
            <a:ext cx="11368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PUD 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designed to</a:t>
            </a: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operate for 48 to 72 hours.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PUD currently costs approximately 1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00$ which is less than 2000$ budget.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PUD has a waterproof case, water resistant operator input buttons, waterproof sealant used for indicating light hole penetrations, and drip resistant fan vents. 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f6974c1c3_1_81"/>
          <p:cNvSpPr txBox="1"/>
          <p:nvPr/>
        </p:nvSpPr>
        <p:spPr>
          <a:xfrm>
            <a:off x="494250" y="514929"/>
            <a:ext cx="112035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Lessons </a:t>
            </a: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earned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9f6974c1c3_1_81"/>
          <p:cNvSpPr txBox="1"/>
          <p:nvPr/>
        </p:nvSpPr>
        <p:spPr>
          <a:xfrm>
            <a:off x="362475" y="1795825"/>
            <a:ext cx="111459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Tax free status for ordering parts takes some time and needs to be accounted for in planning.</a:t>
            </a:r>
            <a:endParaRPr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break or are found faulty during testing. Extra components should be ordered if you suspect they are sensitive.</a:t>
            </a:r>
            <a:endParaRPr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g29f6974c1c3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775" y="3847075"/>
            <a:ext cx="4977600" cy="27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9f6974c1c3_1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80" y="3905650"/>
            <a:ext cx="3509300" cy="26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c604094e5_5_44"/>
          <p:cNvSpPr txBox="1"/>
          <p:nvPr/>
        </p:nvSpPr>
        <p:spPr>
          <a:xfrm>
            <a:off x="494250" y="514929"/>
            <a:ext cx="112035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Lessons </a:t>
            </a: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earned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ec604094e5_5_44"/>
          <p:cNvSpPr txBox="1"/>
          <p:nvPr/>
        </p:nvSpPr>
        <p:spPr>
          <a:xfrm>
            <a:off x="362475" y="3245700"/>
            <a:ext cx="111459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is more resource intensive than originally expected. I would have assigned one team member to only do paperwork and have no other responsibilities.</a:t>
            </a:r>
            <a:endParaRPr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systems major would have been useful for better sprint planning.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nderutilized the system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having large g</a:t>
            </a:r>
            <a:r>
              <a:rPr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oals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should have had smaller and shorter term goals. </a:t>
            </a:r>
            <a:endParaRPr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g1ec604094e5_5_44"/>
          <p:cNvPicPr preferRelativeResize="0"/>
          <p:nvPr/>
        </p:nvPicPr>
        <p:blipFill rotWithShape="1">
          <a:blip r:embed="rId3">
            <a:alphaModFix/>
          </a:blip>
          <a:srcRect b="13035" l="0" r="0" t="0"/>
          <a:stretch/>
        </p:blipFill>
        <p:spPr>
          <a:xfrm>
            <a:off x="6677275" y="551950"/>
            <a:ext cx="4078050" cy="28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f6974c1c3_1_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/>
              <a:t>Current Status</a:t>
            </a:r>
            <a:endParaRPr sz="5400"/>
          </a:p>
        </p:txBody>
      </p:sp>
      <p:sp>
        <p:nvSpPr>
          <p:cNvPr id="275" name="Google Shape;275;g29f6974c1c3_1_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Electrical system - design complete, currently constructing/testing circuit.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5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Working on high volt section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Cooling system – test, assemble, and mount components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Software – Program Rx/status lights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Tx system – Program pulse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Control system - Program microcontroller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Enclosure system - Currently testing different configurations and layouts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f6974c1c3_1_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/>
              <a:t>Next Steps (Work Remaining)</a:t>
            </a:r>
            <a:endParaRPr sz="5400"/>
          </a:p>
        </p:txBody>
      </p:sp>
      <p:sp>
        <p:nvSpPr>
          <p:cNvPr id="281" name="Google Shape;281;g29f6974c1c3_1_92"/>
          <p:cNvSpPr txBox="1"/>
          <p:nvPr>
            <p:ph idx="1" type="body"/>
          </p:nvPr>
        </p:nvSpPr>
        <p:spPr>
          <a:xfrm>
            <a:off x="838200" y="20810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eceive parts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Test components individually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Assemble parts into designed system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Mount components systems into casing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Program control systems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Test systems per test plan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Troubleshoot as required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ow Much Does It Cost To Hire an Electrician vs DIY?" id="282" name="Google Shape;282;g29f6974c1c3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225" y="2356550"/>
            <a:ext cx="32766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c604094e5_5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Calibri"/>
              <a:buNone/>
            </a:pPr>
            <a:r>
              <a:rPr lang="en-US" sz="5400"/>
              <a:t>Next Steps </a:t>
            </a:r>
            <a:endParaRPr sz="5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Calibri"/>
              <a:buNone/>
            </a:pPr>
            <a:r>
              <a:rPr lang="en-US" sz="5400"/>
              <a:t>(Future)</a:t>
            </a:r>
            <a:endParaRPr sz="5400"/>
          </a:p>
        </p:txBody>
      </p:sp>
      <p:sp>
        <p:nvSpPr>
          <p:cNvPr id="288" name="Google Shape;288;g1ec604094e5_5_53"/>
          <p:cNvSpPr txBox="1"/>
          <p:nvPr>
            <p:ph idx="1" type="body"/>
          </p:nvPr>
        </p:nvSpPr>
        <p:spPr>
          <a:xfrm>
            <a:off x="920575" y="3698800"/>
            <a:ext cx="105156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Improved software to analyse response data more effectively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Improve software to display data in more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easily understood/useful format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Adding more test probes to receive data from more than one test point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uture Time Clauses in English" id="289" name="Google Shape;289;g1ec604094e5_5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775" y="505150"/>
            <a:ext cx="49530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f6974c1c3_1_9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id="295" name="Google Shape;295;g29f6974c1c3_1_9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612" y="1337731"/>
            <a:ext cx="9593706" cy="531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9f6974c1c3_1_97"/>
          <p:cNvPicPr preferRelativeResize="0"/>
          <p:nvPr/>
        </p:nvPicPr>
        <p:blipFill rotWithShape="1">
          <a:blip r:embed="rId4">
            <a:alphaModFix/>
          </a:blip>
          <a:srcRect b="22570" l="15482" r="15271" t="17952"/>
          <a:stretch/>
        </p:blipFill>
        <p:spPr>
          <a:xfrm>
            <a:off x="84944" y="4325420"/>
            <a:ext cx="3297837" cy="2413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fa78a5472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Calibri"/>
              <a:buNone/>
            </a:pPr>
            <a:r>
              <a:rPr lang="en-US"/>
              <a:t>What is this projects goal?</a:t>
            </a:r>
            <a:endParaRPr/>
          </a:p>
        </p:txBody>
      </p:sp>
      <p:sp>
        <p:nvSpPr>
          <p:cNvPr id="302" name="Google Shape;302;g29fa78a5472_0_6"/>
          <p:cNvSpPr txBox="1"/>
          <p:nvPr>
            <p:ph idx="1" type="body"/>
          </p:nvPr>
        </p:nvSpPr>
        <p:spPr>
          <a:xfrm>
            <a:off x="838200" y="1825625"/>
            <a:ext cx="10515600" cy="48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Produce a handheld ultrasound inspection device for inspecting a bridge/structural component for faults in the field.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This handheld unit gathers and stores test data collected over time 72 hours.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Budget - $2000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Existing commercial solution: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Expensive ($5200)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Is not able to record without an operator present </a:t>
            </a:r>
            <a:endParaRPr/>
          </a:p>
        </p:txBody>
      </p:sp>
      <p:pic>
        <p:nvPicPr>
          <p:cNvPr id="303" name="Google Shape;303;g29fa78a5472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8575" y="3585127"/>
            <a:ext cx="3212075" cy="28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04094e5_6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/>
              <a:t>Background</a:t>
            </a:r>
            <a:endParaRPr sz="5400"/>
          </a:p>
        </p:txBody>
      </p:sp>
      <p:pic>
        <p:nvPicPr>
          <p:cNvPr id="97" name="Google Shape;97;g1ec604094e5_6_30"/>
          <p:cNvPicPr preferRelativeResize="0"/>
          <p:nvPr/>
        </p:nvPicPr>
        <p:blipFill rotWithShape="1">
          <a:blip r:embed="rId3">
            <a:alphaModFix/>
          </a:blip>
          <a:srcRect b="2192" l="1628" r="55848" t="4887"/>
          <a:stretch/>
        </p:blipFill>
        <p:spPr>
          <a:xfrm>
            <a:off x="838200" y="3077475"/>
            <a:ext cx="2798925" cy="36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ec604094e5_6_30"/>
          <p:cNvSpPr txBox="1"/>
          <p:nvPr>
            <p:ph idx="1" type="body"/>
          </p:nvPr>
        </p:nvSpPr>
        <p:spPr>
          <a:xfrm>
            <a:off x="838210" y="1690825"/>
            <a:ext cx="1123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Civil engineering lab has a concrete “scanning” process that involves measuring how ultrasonic waves travel through the concrete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g1ec604094e5_6_30"/>
          <p:cNvPicPr preferRelativeResize="0"/>
          <p:nvPr/>
        </p:nvPicPr>
        <p:blipFill rotWithShape="1">
          <a:blip r:embed="rId3">
            <a:alphaModFix/>
          </a:blip>
          <a:srcRect b="0" l="45355" r="0" t="2524"/>
          <a:stretch/>
        </p:blipFill>
        <p:spPr>
          <a:xfrm>
            <a:off x="8154625" y="3016525"/>
            <a:ext cx="3458875" cy="36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Background:</a:t>
            </a:r>
            <a:endParaRPr/>
          </a:p>
        </p:txBody>
      </p:sp>
      <p:sp>
        <p:nvSpPr>
          <p:cNvPr id="309" name="Google Shape;309;p3"/>
          <p:cNvSpPr txBox="1"/>
          <p:nvPr>
            <p:ph idx="1" type="body"/>
          </p:nvPr>
        </p:nvSpPr>
        <p:spPr>
          <a:xfrm>
            <a:off x="838200" y="1690825"/>
            <a:ext cx="7175100" cy="4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Civil engineering lab has a concrete “scanning” process that involves measuring how ultrasonic waves travel through the concrete</a:t>
            </a:r>
            <a:endParaRPr/>
          </a:p>
        </p:txBody>
      </p:sp>
      <p:pic>
        <p:nvPicPr>
          <p:cNvPr id="310" name="Google Shape;310;p3"/>
          <p:cNvPicPr preferRelativeResize="0"/>
          <p:nvPr/>
        </p:nvPicPr>
        <p:blipFill rotWithShape="1">
          <a:blip r:embed="rId3">
            <a:alphaModFix/>
          </a:blip>
          <a:srcRect b="0" l="1359" r="54922" t="0"/>
          <a:stretch/>
        </p:blipFill>
        <p:spPr>
          <a:xfrm>
            <a:off x="7757200" y="485300"/>
            <a:ext cx="4172474" cy="569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"/>
          <p:cNvPicPr preferRelativeResize="0"/>
          <p:nvPr/>
        </p:nvPicPr>
        <p:blipFill rotWithShape="1">
          <a:blip r:embed="rId3">
            <a:alphaModFix/>
          </a:blip>
          <a:srcRect b="0" l="45355" r="0" t="2524"/>
          <a:stretch/>
        </p:blipFill>
        <p:spPr>
          <a:xfrm>
            <a:off x="3673725" y="3166075"/>
            <a:ext cx="3101775" cy="32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Background:</a:t>
            </a:r>
            <a:endParaRPr/>
          </a:p>
        </p:txBody>
      </p:sp>
      <p:sp>
        <p:nvSpPr>
          <p:cNvPr id="317" name="Google Shape;317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Data analysis (through MATLAB) is able to reveal imperfections in the concrete.</a:t>
            </a:r>
            <a:endParaRPr/>
          </a:p>
        </p:txBody>
      </p:sp>
      <p:pic>
        <p:nvPicPr>
          <p:cNvPr id="318" name="Google Shape;3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550" y="2879800"/>
            <a:ext cx="3823200" cy="32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"/>
          <p:cNvSpPr txBox="1"/>
          <p:nvPr/>
        </p:nvSpPr>
        <p:spPr>
          <a:xfrm>
            <a:off x="1069950" y="6311625"/>
            <a:ext cx="40266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of a proper piece of concrete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9700" y="2851100"/>
            <a:ext cx="3902650" cy="32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"/>
          <p:cNvSpPr txBox="1"/>
          <p:nvPr/>
        </p:nvSpPr>
        <p:spPr>
          <a:xfrm>
            <a:off x="7710425" y="6176825"/>
            <a:ext cx="4026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of a compromised piece of concrete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"/>
          <p:cNvSpPr txBox="1"/>
          <p:nvPr>
            <p:ph type="title"/>
          </p:nvPr>
        </p:nvSpPr>
        <p:spPr>
          <a:xfrm>
            <a:off x="838200" y="381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Calibri"/>
              <a:buNone/>
            </a:pPr>
            <a:r>
              <a:rPr lang="en-US"/>
              <a:t>Summary of Major requirements</a:t>
            </a:r>
            <a:endParaRPr/>
          </a:p>
        </p:txBody>
      </p:sp>
      <p:sp>
        <p:nvSpPr>
          <p:cNvPr id="327" name="Google Shape;327;p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Portable Ultrasound Device (PUD) shall be portable and usable by a single operator.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PUD shall  initiate testing and record the resulting data.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PUD shall operate for 48 to 72 hours without exterior inputs.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PUD shall costs less than 2000$ to construct.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PUD shall operate in outdoor/ field environment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Calibri"/>
              <a:buNone/>
            </a:pPr>
            <a:r>
              <a:rPr lang="en-US"/>
              <a:t>Roles of the Team Members</a:t>
            </a:r>
            <a:endParaRPr/>
          </a:p>
        </p:txBody>
      </p:sp>
      <p:sp>
        <p:nvSpPr>
          <p:cNvPr id="333" name="Google Shape;333;p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Michael Kisellus: Electrical system, SDD,SRS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Christopher Coppedge: Enclosure system, parts and acquisition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Leyton Foxworthy: Software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Matthew Baker: Cooling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Kyle Fox: Tx and Rx system, Control system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ef03ef4db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Calibri"/>
              <a:buNone/>
            </a:pPr>
            <a:r>
              <a:rPr lang="en-US"/>
              <a:t>Summary of the final design &amp; product.</a:t>
            </a:r>
            <a:endParaRPr/>
          </a:p>
        </p:txBody>
      </p:sp>
      <p:sp>
        <p:nvSpPr>
          <p:cNvPr id="339" name="Google Shape;339;g29ef03ef4db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Electrical system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Cooling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Tx and Rx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Control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Enclosure system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50" y="0"/>
            <a:ext cx="1105769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295a0e1f5b2_2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99121" cy="461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95a0e1f5b2_2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040" y="0"/>
            <a:ext cx="6337081" cy="46198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95a0e1f5b2_2_75"/>
          <p:cNvSpPr txBox="1"/>
          <p:nvPr/>
        </p:nvSpPr>
        <p:spPr>
          <a:xfrm>
            <a:off x="529200" y="4700880"/>
            <a:ext cx="4172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Cover Removed to show components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95a0e1f5b2_2_75"/>
          <p:cNvSpPr txBox="1"/>
          <p:nvPr/>
        </p:nvSpPr>
        <p:spPr>
          <a:xfrm>
            <a:off x="6562080" y="4723560"/>
            <a:ext cx="417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Enclosed Airflow Shroud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ef03ef4db_0_8"/>
          <p:cNvSpPr txBox="1"/>
          <p:nvPr/>
        </p:nvSpPr>
        <p:spPr>
          <a:xfrm>
            <a:off x="358350" y="78250"/>
            <a:ext cx="300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Front panel layout for PUD</a:t>
            </a:r>
            <a:endParaRPr/>
          </a:p>
        </p:txBody>
      </p:sp>
      <p:pic>
        <p:nvPicPr>
          <p:cNvPr id="359" name="Google Shape;359;g29ef03ef4d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750" y="152400"/>
            <a:ext cx="8493015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Calibri"/>
              <a:buNone/>
            </a:pPr>
            <a:r>
              <a:rPr lang="en-US"/>
              <a:t>Visual Demo </a:t>
            </a:r>
            <a:br>
              <a:rPr lang="en-US"/>
            </a:br>
            <a:r>
              <a:rPr lang="en-US"/>
              <a:t>(video recording, live demo, etc.)</a:t>
            </a:r>
            <a:endParaRPr/>
          </a:p>
        </p:txBody>
      </p:sp>
      <p:sp>
        <p:nvSpPr>
          <p:cNvPr id="365" name="Google Shape;365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Remove if no demo available.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ef03ef4db_0_19"/>
          <p:cNvSpPr txBox="1"/>
          <p:nvPr/>
        </p:nvSpPr>
        <p:spPr>
          <a:xfrm>
            <a:off x="782600" y="1861750"/>
            <a:ext cx="10173600" cy="4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Electrical system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each component individually for correct resistance, voltage, current, .. etc depending upon the part data sheet specifications.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connect components and test systems as a whole for proper operation.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29ef03ef4db_0_19"/>
          <p:cNvSpPr txBox="1"/>
          <p:nvPr/>
        </p:nvSpPr>
        <p:spPr>
          <a:xfrm>
            <a:off x="922650" y="321275"/>
            <a:ext cx="100830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of tests and validation of the design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f6974c1c3_1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/>
              <a:t>Background</a:t>
            </a:r>
            <a:endParaRPr sz="5400"/>
          </a:p>
        </p:txBody>
      </p:sp>
      <p:sp>
        <p:nvSpPr>
          <p:cNvPr id="105" name="Google Shape;105;g29f6974c1c3_1_23"/>
          <p:cNvSpPr txBox="1"/>
          <p:nvPr>
            <p:ph idx="1" type="body"/>
          </p:nvPr>
        </p:nvSpPr>
        <p:spPr>
          <a:xfrm>
            <a:off x="838200" y="1694991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analysis, using MATLAB, can reveal imperfections in the concrete.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g29f6974c1c3_1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651" y="2814483"/>
            <a:ext cx="3823200" cy="32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9f6974c1c3_1_23"/>
          <p:cNvSpPr txBox="1"/>
          <p:nvPr/>
        </p:nvSpPr>
        <p:spPr>
          <a:xfrm>
            <a:off x="815951" y="5946425"/>
            <a:ext cx="40266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an undamaged section of concrete</a:t>
            </a:r>
            <a:endParaRPr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g29f6974c1c3_1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150" y="2757082"/>
            <a:ext cx="3902650" cy="32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9f6974c1c3_1_23"/>
          <p:cNvSpPr txBox="1"/>
          <p:nvPr/>
        </p:nvSpPr>
        <p:spPr>
          <a:xfrm>
            <a:off x="7451150" y="5946425"/>
            <a:ext cx="40266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of a compromised section of concrete</a:t>
            </a:r>
            <a:endParaRPr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ef03ef4db_0_26"/>
          <p:cNvSpPr txBox="1"/>
          <p:nvPr/>
        </p:nvSpPr>
        <p:spPr>
          <a:xfrm>
            <a:off x="642600" y="0"/>
            <a:ext cx="1090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Discussion for how the product meets the customer needs/requirements.</a:t>
            </a:r>
            <a:endParaRPr sz="4400"/>
          </a:p>
        </p:txBody>
      </p:sp>
      <p:sp>
        <p:nvSpPr>
          <p:cNvPr id="379" name="Google Shape;379;g29ef03ef4db_0_26"/>
          <p:cNvSpPr txBox="1"/>
          <p:nvPr/>
        </p:nvSpPr>
        <p:spPr>
          <a:xfrm>
            <a:off x="518975" y="1370475"/>
            <a:ext cx="11368200" cy="4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PUD is a portable briefcase sized test unit and is  easy to use for a single operator through manipulation of 1 switch and 3 buttons.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PUD when started by operator initiates testing using a 500v 2μsec pulse test for 50 repetitions then repeating the process in 10 minute intervals over the selected test duration. Recording the resulting data on a removable SD card for operator convenience.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PUD can operate for 48 to 72 hours due to internal power supply and coding.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PUD costs approximately 1500$ which is less than 2000$ budget.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PUD has a waterproof case, water resistant operator input buttons, waterproof sealant used for indicating light hole penetrations, and drip resistant fan vents.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ef03ef4db_0_33"/>
          <p:cNvSpPr txBox="1"/>
          <p:nvPr/>
        </p:nvSpPr>
        <p:spPr>
          <a:xfrm>
            <a:off x="494250" y="140025"/>
            <a:ext cx="112035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 and what you could have done differently knowing what you now know.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29ef03ef4db_0_33"/>
          <p:cNvSpPr txBox="1"/>
          <p:nvPr/>
        </p:nvSpPr>
        <p:spPr>
          <a:xfrm>
            <a:off x="362475" y="1795825"/>
            <a:ext cx="111459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 free status for ordering parts takes some time and needs to be accounted for in planning.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lot more paperwork than I thought (65 pages of documentation). I would have assigned one team member to only do paperwork and have no other responsibilities.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systems major would have been useful for better sprint planning. I underutilized the system.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break during testing. Extra components should be ordered if you suspect they may break/ sensitive components.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Current Status</a:t>
            </a:r>
            <a:endParaRPr/>
          </a:p>
        </p:txBody>
      </p:sp>
      <p:sp>
        <p:nvSpPr>
          <p:cNvPr id="392" name="Google Shape;392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Electrical system design complete, currently constructing/testing circuit. Waiting for parts (requires 1 more 500v mosfet).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Cooling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Tx and Rx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Control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Enclosure system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Calibri"/>
              <a:buNone/>
            </a:pPr>
            <a:r>
              <a:rPr lang="en-US"/>
              <a:t>Next steps (Work remaining)</a:t>
            </a:r>
            <a:endParaRPr/>
          </a:p>
        </p:txBody>
      </p:sp>
      <p:sp>
        <p:nvSpPr>
          <p:cNvPr id="398" name="Google Shape;398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Order/ receive parts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 components individually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Assemble parts into designed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Mount components systems into casing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Program control systems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 systems per test plan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Troubleshoot as required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f6974c1c3_1_32"/>
          <p:cNvSpPr txBox="1"/>
          <p:nvPr>
            <p:ph type="title"/>
          </p:nvPr>
        </p:nvSpPr>
        <p:spPr>
          <a:xfrm>
            <a:off x="838200" y="620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400"/>
              <a:t>Summary Of Major </a:t>
            </a:r>
            <a:endParaRPr sz="5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400"/>
              <a:t>Requirements</a:t>
            </a:r>
            <a:endParaRPr sz="5400"/>
          </a:p>
        </p:txBody>
      </p:sp>
      <p:sp>
        <p:nvSpPr>
          <p:cNvPr id="115" name="Google Shape;115;g29f6974c1c3_1_32"/>
          <p:cNvSpPr txBox="1"/>
          <p:nvPr>
            <p:ph idx="1" type="body"/>
          </p:nvPr>
        </p:nvSpPr>
        <p:spPr>
          <a:xfrm>
            <a:off x="838200" y="3599899"/>
            <a:ext cx="10515600" cy="25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Portable Ultrasound Device (PUD) shall be portable and usable by a single operator.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PUD shall initiate testing and record the resulting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PUD shall operate for 48 to 72 hours without exterior inputs.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PUD shall operate in outdoor/ field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g29f6974c1c3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345" y="156525"/>
            <a:ext cx="2022275" cy="28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f6974c1c3_1_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400"/>
              <a:t>Summary Of The Final Design &amp; Product</a:t>
            </a:r>
            <a:endParaRPr sz="5400"/>
          </a:p>
        </p:txBody>
      </p:sp>
      <p:sp>
        <p:nvSpPr>
          <p:cNvPr id="122" name="Google Shape;122;g29f6974c1c3_1_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Sub systems 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Electrical system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Cooling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Transmit (Tx) and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Receiver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(Rx)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Control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Enclosure and mounting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3" name="Google Shape;123;g29f6974c1c3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669" y="1402500"/>
            <a:ext cx="1777995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9f6974c1c3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663" y="3176725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9f6974c1c3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275" y="5000363"/>
            <a:ext cx="57150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9f6974c1c3_1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1447" y="3139197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9f6974c1c3_1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7300" y="1136225"/>
            <a:ext cx="1866474" cy="18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9f6974c1c3_1_42"/>
          <p:cNvSpPr/>
          <p:nvPr/>
        </p:nvSpPr>
        <p:spPr>
          <a:xfrm>
            <a:off x="10200050" y="1914450"/>
            <a:ext cx="348900" cy="309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f6974c1c3_1_47"/>
          <p:cNvSpPr txBox="1"/>
          <p:nvPr/>
        </p:nvSpPr>
        <p:spPr>
          <a:xfrm>
            <a:off x="0" y="0"/>
            <a:ext cx="4267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</a:t>
            </a:r>
            <a:endParaRPr sz="53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34" name="Google Shape;134;g29f6974c1c3_1_47"/>
          <p:cNvPicPr preferRelativeResize="0"/>
          <p:nvPr/>
        </p:nvPicPr>
        <p:blipFill rotWithShape="1">
          <a:blip r:embed="rId3">
            <a:alphaModFix/>
          </a:blip>
          <a:srcRect b="0" l="0" r="0" t="2305"/>
          <a:stretch/>
        </p:blipFill>
        <p:spPr>
          <a:xfrm>
            <a:off x="2860450" y="996775"/>
            <a:ext cx="9270499" cy="579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604094e5_3_1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System: Low Voltage 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41" name="Google Shape;141;g1ec604094e5_3_1"/>
          <p:cNvPicPr preferRelativeResize="0"/>
          <p:nvPr/>
        </p:nvPicPr>
        <p:blipFill rotWithShape="1">
          <a:blip r:embed="rId3">
            <a:alphaModFix/>
          </a:blip>
          <a:srcRect b="5518" l="17542" r="4937" t="58221"/>
          <a:stretch/>
        </p:blipFill>
        <p:spPr>
          <a:xfrm>
            <a:off x="940875" y="2386925"/>
            <a:ext cx="10485000" cy="31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c604094e5_3_7"/>
          <p:cNvSpPr txBox="1"/>
          <p:nvPr/>
        </p:nvSpPr>
        <p:spPr>
          <a:xfrm>
            <a:off x="1112100" y="280075"/>
            <a:ext cx="9473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 System: Low Voltage</a:t>
            </a:r>
            <a:endParaRPr sz="5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48" name="Google Shape;148;g1ec604094e5_3_7"/>
          <p:cNvPicPr preferRelativeResize="0"/>
          <p:nvPr/>
        </p:nvPicPr>
        <p:blipFill rotWithShape="1">
          <a:blip r:embed="rId3">
            <a:alphaModFix/>
          </a:blip>
          <a:srcRect b="0" l="201" r="12332" t="0"/>
          <a:stretch/>
        </p:blipFill>
        <p:spPr>
          <a:xfrm rot="-5400000">
            <a:off x="2994938" y="161114"/>
            <a:ext cx="5113198" cy="779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2023-10-27T17:27:13Z</dcterms:created>
  <dc:creator>michael kisellus</dc:creator>
</cp:coreProperties>
</file>